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90"/>
  </p:notesMasterIdLst>
  <p:handoutMasterIdLst>
    <p:handoutMasterId r:id="rId91"/>
  </p:handoutMasterIdLst>
  <p:sldIdLst>
    <p:sldId id="256" r:id="rId3"/>
    <p:sldId id="257" r:id="rId4"/>
    <p:sldId id="346" r:id="rId5"/>
    <p:sldId id="344" r:id="rId6"/>
    <p:sldId id="307" r:id="rId7"/>
    <p:sldId id="339" r:id="rId8"/>
    <p:sldId id="336" r:id="rId9"/>
    <p:sldId id="338" r:id="rId10"/>
    <p:sldId id="337" r:id="rId11"/>
    <p:sldId id="402" r:id="rId12"/>
    <p:sldId id="340" r:id="rId13"/>
    <p:sldId id="341" r:id="rId14"/>
    <p:sldId id="342" r:id="rId15"/>
    <p:sldId id="343" r:id="rId16"/>
    <p:sldId id="347" r:id="rId17"/>
    <p:sldId id="397" r:id="rId18"/>
    <p:sldId id="398" r:id="rId19"/>
    <p:sldId id="399" r:id="rId20"/>
    <p:sldId id="739" r:id="rId21"/>
    <p:sldId id="526" r:id="rId22"/>
    <p:sldId id="533" r:id="rId23"/>
    <p:sldId id="536" r:id="rId24"/>
    <p:sldId id="534" r:id="rId25"/>
    <p:sldId id="524" r:id="rId26"/>
    <p:sldId id="535" r:id="rId27"/>
    <p:sldId id="647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736" r:id="rId42"/>
    <p:sldId id="737" r:id="rId43"/>
    <p:sldId id="738" r:id="rId44"/>
    <p:sldId id="393" r:id="rId45"/>
    <p:sldId id="741" r:id="rId46"/>
    <p:sldId id="742" r:id="rId47"/>
    <p:sldId id="781" r:id="rId48"/>
    <p:sldId id="773" r:id="rId49"/>
    <p:sldId id="743" r:id="rId50"/>
    <p:sldId id="744" r:id="rId51"/>
    <p:sldId id="746" r:id="rId52"/>
    <p:sldId id="750" r:id="rId53"/>
    <p:sldId id="745" r:id="rId54"/>
    <p:sldId id="748" r:id="rId55"/>
    <p:sldId id="749" r:id="rId56"/>
    <p:sldId id="751" r:id="rId57"/>
    <p:sldId id="752" r:id="rId58"/>
    <p:sldId id="753" r:id="rId59"/>
    <p:sldId id="754" r:id="rId60"/>
    <p:sldId id="774" r:id="rId61"/>
    <p:sldId id="776" r:id="rId62"/>
    <p:sldId id="779" r:id="rId63"/>
    <p:sldId id="784" r:id="rId64"/>
    <p:sldId id="755" r:id="rId65"/>
    <p:sldId id="756" r:id="rId66"/>
    <p:sldId id="757" r:id="rId67"/>
    <p:sldId id="758" r:id="rId68"/>
    <p:sldId id="759" r:id="rId69"/>
    <p:sldId id="760" r:id="rId70"/>
    <p:sldId id="761" r:id="rId71"/>
    <p:sldId id="782" r:id="rId72"/>
    <p:sldId id="780" r:id="rId73"/>
    <p:sldId id="785" r:id="rId74"/>
    <p:sldId id="763" r:id="rId75"/>
    <p:sldId id="762" r:id="rId76"/>
    <p:sldId id="764" r:id="rId77"/>
    <p:sldId id="765" r:id="rId78"/>
    <p:sldId id="768" r:id="rId79"/>
    <p:sldId id="767" r:id="rId80"/>
    <p:sldId id="769" r:id="rId81"/>
    <p:sldId id="770" r:id="rId82"/>
    <p:sldId id="771" r:id="rId83"/>
    <p:sldId id="772" r:id="rId84"/>
    <p:sldId id="775" r:id="rId85"/>
    <p:sldId id="778" r:id="rId86"/>
    <p:sldId id="783" r:id="rId87"/>
    <p:sldId id="740" r:id="rId88"/>
    <p:sldId id="401" r:id="rId89"/>
  </p:sldIdLst>
  <p:sldSz cx="9144000" cy="6858000" type="screen4x3"/>
  <p:notesSz cx="7099300" cy="10234613"/>
  <p:embeddedFontLst>
    <p:embeddedFont>
      <p:font typeface="Blackadder ITC" pitchFamily="82" charset="77"/>
      <p:regular r:id="rId92"/>
    </p:embeddedFont>
    <p:embeddedFont>
      <p:font typeface="Cambria Math" panose="02040503050406030204" pitchFamily="18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2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8D7CD"/>
    <a:srgbClr val="EAEFF7"/>
    <a:srgbClr val="E7E6E6"/>
    <a:srgbClr val="F2E6DC"/>
    <a:srgbClr val="ED7D31"/>
    <a:srgbClr val="AE5A21"/>
    <a:srgbClr val="7DC1BE"/>
    <a:srgbClr val="D3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93B24-1070-F94A-AA2B-1BFB1CE22956}" v="34" dt="2025-02-28T17:54:38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89006" autoAdjust="0"/>
  </p:normalViewPr>
  <p:slideViewPr>
    <p:cSldViewPr snapToGrid="0">
      <p:cViewPr varScale="1">
        <p:scale>
          <a:sx n="160" d="100"/>
          <a:sy n="160" d="100"/>
        </p:scale>
        <p:origin x="960" y="18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23793B24-1070-F94A-AA2B-1BFB1CE22956}"/>
    <pc:docChg chg="undo custSel modSld">
      <pc:chgData name="Ingo Frommholz" userId="ee3b4549-206f-4e4f-93a1-b7ff676f0af7" providerId="ADAL" clId="{23793B24-1070-F94A-AA2B-1BFB1CE22956}" dt="2025-02-28T19:20:08.950" v="386" actId="20577"/>
      <pc:docMkLst>
        <pc:docMk/>
      </pc:docMkLst>
      <pc:sldChg chg="modSp mod">
        <pc:chgData name="Ingo Frommholz" userId="ee3b4549-206f-4e4f-93a1-b7ff676f0af7" providerId="ADAL" clId="{23793B24-1070-F94A-AA2B-1BFB1CE22956}" dt="2025-02-28T17:05:09.490" v="72" actId="20577"/>
        <pc:sldMkLst>
          <pc:docMk/>
          <pc:sldMk cId="2981588448" sldId="336"/>
        </pc:sldMkLst>
        <pc:spChg chg="mod">
          <ac:chgData name="Ingo Frommholz" userId="ee3b4549-206f-4e4f-93a1-b7ff676f0af7" providerId="ADAL" clId="{23793B24-1070-F94A-AA2B-1BFB1CE22956}" dt="2025-02-28T17:05:09.490" v="72" actId="20577"/>
          <ac:spMkLst>
            <pc:docMk/>
            <pc:sldMk cId="2981588448" sldId="336"/>
            <ac:spMk id="4" creationId="{CDA06721-95BA-46D7-AE41-D450F4F3623A}"/>
          </ac:spMkLst>
        </pc:spChg>
      </pc:sldChg>
      <pc:sldChg chg="addSp modSp mod modTransition setBg modAnim">
        <pc:chgData name="Ingo Frommholz" userId="ee3b4549-206f-4e4f-93a1-b7ff676f0af7" providerId="ADAL" clId="{23793B24-1070-F94A-AA2B-1BFB1CE22956}" dt="2025-02-28T17:39:23.898" v="315" actId="1076"/>
        <pc:sldMkLst>
          <pc:docMk/>
          <pc:sldMk cId="3714906367" sldId="340"/>
        </pc:sldMkLst>
        <pc:spChg chg="add mod">
          <ac:chgData name="Ingo Frommholz" userId="ee3b4549-206f-4e4f-93a1-b7ff676f0af7" providerId="ADAL" clId="{23793B24-1070-F94A-AA2B-1BFB1CE22956}" dt="2025-02-28T17:39:23.898" v="315" actId="1076"/>
          <ac:spMkLst>
            <pc:docMk/>
            <pc:sldMk cId="3714906367" sldId="340"/>
            <ac:spMk id="3" creationId="{5B5CF804-2E97-2D3B-4173-D73304B3E5F7}"/>
          </ac:spMkLst>
        </pc:spChg>
        <pc:spChg chg="mod">
          <ac:chgData name="Ingo Frommholz" userId="ee3b4549-206f-4e4f-93a1-b7ff676f0af7" providerId="ADAL" clId="{23793B24-1070-F94A-AA2B-1BFB1CE22956}" dt="2025-02-28T17:31:08.229" v="201" actId="1076"/>
          <ac:spMkLst>
            <pc:docMk/>
            <pc:sldMk cId="3714906367" sldId="340"/>
            <ac:spMk id="9" creationId="{BD4305A0-3405-4229-AE67-9926EF44B315}"/>
          </ac:spMkLst>
        </pc:spChg>
        <pc:grpChg chg="add mod">
          <ac:chgData name="Ingo Frommholz" userId="ee3b4549-206f-4e4f-93a1-b7ff676f0af7" providerId="ADAL" clId="{23793B24-1070-F94A-AA2B-1BFB1CE22956}" dt="2025-02-28T17:31:52.541" v="252" actId="1076"/>
          <ac:grpSpMkLst>
            <pc:docMk/>
            <pc:sldMk cId="3714906367" sldId="340"/>
            <ac:grpSpMk id="10" creationId="{7FAD3413-E313-480F-D9D5-0CA52F325700}"/>
          </ac:grpSpMkLst>
        </pc:grpChg>
        <pc:graphicFrameChg chg="modGraphic">
          <ac:chgData name="Ingo Frommholz" userId="ee3b4549-206f-4e4f-93a1-b7ff676f0af7" providerId="ADAL" clId="{23793B24-1070-F94A-AA2B-1BFB1CE22956}" dt="2025-02-28T17:31:43.959" v="251" actId="20577"/>
          <ac:graphicFrameMkLst>
            <pc:docMk/>
            <pc:sldMk cId="3714906367" sldId="340"/>
            <ac:graphicFrameMk id="2" creationId="{14E49BE6-4E85-4362-BFEA-68298FDC1594}"/>
          </ac:graphicFrameMkLst>
        </pc:graphicFrameChg>
        <pc:cxnChg chg="add mod">
          <ac:chgData name="Ingo Frommholz" userId="ee3b4549-206f-4e4f-93a1-b7ff676f0af7" providerId="ADAL" clId="{23793B24-1070-F94A-AA2B-1BFB1CE22956}" dt="2025-02-28T17:39:23.898" v="315" actId="1076"/>
          <ac:cxnSpMkLst>
            <pc:docMk/>
            <pc:sldMk cId="3714906367" sldId="340"/>
            <ac:cxnSpMk id="5" creationId="{73577AD7-00FC-D8C4-B6F9-E7FCEE034F29}"/>
          </ac:cxnSpMkLst>
        </pc:cxnChg>
      </pc:sldChg>
      <pc:sldChg chg="modSp mod">
        <pc:chgData name="Ingo Frommholz" userId="ee3b4549-206f-4e4f-93a1-b7ff676f0af7" providerId="ADAL" clId="{23793B24-1070-F94A-AA2B-1BFB1CE22956}" dt="2025-02-28T17:44:51.912" v="321" actId="20577"/>
        <pc:sldMkLst>
          <pc:docMk/>
          <pc:sldMk cId="3921677427" sldId="341"/>
        </pc:sldMkLst>
        <pc:graphicFrameChg chg="modGraphic">
          <ac:chgData name="Ingo Frommholz" userId="ee3b4549-206f-4e4f-93a1-b7ff676f0af7" providerId="ADAL" clId="{23793B24-1070-F94A-AA2B-1BFB1CE22956}" dt="2025-02-28T17:44:51.912" v="321" actId="20577"/>
          <ac:graphicFrameMkLst>
            <pc:docMk/>
            <pc:sldMk cId="3921677427" sldId="341"/>
            <ac:graphicFrameMk id="2" creationId="{14E49BE6-4E85-4362-BFEA-68298FDC1594}"/>
          </ac:graphicFrameMkLst>
        </pc:graphicFrameChg>
      </pc:sldChg>
      <pc:sldChg chg="modSp mod">
        <pc:chgData name="Ingo Frommholz" userId="ee3b4549-206f-4e4f-93a1-b7ff676f0af7" providerId="ADAL" clId="{23793B24-1070-F94A-AA2B-1BFB1CE22956}" dt="2025-02-28T17:48:18.802" v="335" actId="20577"/>
        <pc:sldMkLst>
          <pc:docMk/>
          <pc:sldMk cId="2604674144" sldId="342"/>
        </pc:sldMkLst>
        <pc:spChg chg="mod">
          <ac:chgData name="Ingo Frommholz" userId="ee3b4549-206f-4e4f-93a1-b7ff676f0af7" providerId="ADAL" clId="{23793B24-1070-F94A-AA2B-1BFB1CE22956}" dt="2025-02-28T17:48:18.802" v="335" actId="20577"/>
          <ac:spMkLst>
            <pc:docMk/>
            <pc:sldMk cId="2604674144" sldId="342"/>
            <ac:spMk id="4" creationId="{CDA06721-95BA-46D7-AE41-D450F4F3623A}"/>
          </ac:spMkLst>
        </pc:spChg>
      </pc:sldChg>
      <pc:sldChg chg="modSp mod">
        <pc:chgData name="Ingo Frommholz" userId="ee3b4549-206f-4e4f-93a1-b7ff676f0af7" providerId="ADAL" clId="{23793B24-1070-F94A-AA2B-1BFB1CE22956}" dt="2025-02-28T17:50:15.312" v="345" actId="20577"/>
        <pc:sldMkLst>
          <pc:docMk/>
          <pc:sldMk cId="3360898897" sldId="343"/>
        </pc:sldMkLst>
        <pc:spChg chg="mod">
          <ac:chgData name="Ingo Frommholz" userId="ee3b4549-206f-4e4f-93a1-b7ff676f0af7" providerId="ADAL" clId="{23793B24-1070-F94A-AA2B-1BFB1CE22956}" dt="2025-02-28T17:50:15.312" v="345" actId="20577"/>
          <ac:spMkLst>
            <pc:docMk/>
            <pc:sldMk cId="3360898897" sldId="343"/>
            <ac:spMk id="4" creationId="{CDA06721-95BA-46D7-AE41-D450F4F3623A}"/>
          </ac:spMkLst>
        </pc:spChg>
      </pc:sldChg>
      <pc:sldChg chg="addSp delSp modSp mod">
        <pc:chgData name="Ingo Frommholz" userId="ee3b4549-206f-4e4f-93a1-b7ff676f0af7" providerId="ADAL" clId="{23793B24-1070-F94A-AA2B-1BFB1CE22956}" dt="2025-02-28T17:04:04.730" v="52" actId="1076"/>
        <pc:sldMkLst>
          <pc:docMk/>
          <pc:sldMk cId="2002702379" sldId="344"/>
        </pc:sldMkLst>
        <pc:graphicFrameChg chg="modGraphic">
          <ac:chgData name="Ingo Frommholz" userId="ee3b4549-206f-4e4f-93a1-b7ff676f0af7" providerId="ADAL" clId="{23793B24-1070-F94A-AA2B-1BFB1CE22956}" dt="2025-02-28T17:02:22.887" v="42" actId="20577"/>
          <ac:graphicFrameMkLst>
            <pc:docMk/>
            <pc:sldMk cId="2002702379" sldId="344"/>
            <ac:graphicFrameMk id="2" creationId="{671DD1D9-D39C-4E47-97DB-584EF9AC4C39}"/>
          </ac:graphicFrameMkLst>
        </pc:graphicFrameChg>
        <pc:picChg chg="del">
          <ac:chgData name="Ingo Frommholz" userId="ee3b4549-206f-4e4f-93a1-b7ff676f0af7" providerId="ADAL" clId="{23793B24-1070-F94A-AA2B-1BFB1CE22956}" dt="2025-02-28T17:02:28.666" v="43" actId="478"/>
          <ac:picMkLst>
            <pc:docMk/>
            <pc:sldMk cId="2002702379" sldId="344"/>
            <ac:picMk id="4" creationId="{2897CD31-E54E-4029-829C-AE5500196406}"/>
          </ac:picMkLst>
        </pc:picChg>
        <pc:picChg chg="add mod">
          <ac:chgData name="Ingo Frommholz" userId="ee3b4549-206f-4e4f-93a1-b7ff676f0af7" providerId="ADAL" clId="{23793B24-1070-F94A-AA2B-1BFB1CE22956}" dt="2025-02-28T17:04:04.730" v="52" actId="1076"/>
          <ac:picMkLst>
            <pc:docMk/>
            <pc:sldMk cId="2002702379" sldId="344"/>
            <ac:picMk id="5" creationId="{4CA70FDA-9009-B328-7FD1-756FB5EF3E1C}"/>
          </ac:picMkLst>
        </pc:picChg>
      </pc:sldChg>
      <pc:sldChg chg="modSp mod">
        <pc:chgData name="Ingo Frommholz" userId="ee3b4549-206f-4e4f-93a1-b7ff676f0af7" providerId="ADAL" clId="{23793B24-1070-F94A-AA2B-1BFB1CE22956}" dt="2025-02-28T17:51:28.039" v="353" actId="114"/>
        <pc:sldMkLst>
          <pc:docMk/>
          <pc:sldMk cId="3750544701" sldId="397"/>
        </pc:sldMkLst>
        <pc:spChg chg="mod">
          <ac:chgData name="Ingo Frommholz" userId="ee3b4549-206f-4e4f-93a1-b7ff676f0af7" providerId="ADAL" clId="{23793B24-1070-F94A-AA2B-1BFB1CE22956}" dt="2025-02-28T17:51:28.039" v="353" actId="114"/>
          <ac:spMkLst>
            <pc:docMk/>
            <pc:sldMk cId="3750544701" sldId="397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2-28T17:55:11.610" v="383" actId="1037"/>
        <pc:sldMkLst>
          <pc:docMk/>
          <pc:sldMk cId="180436058" sldId="399"/>
        </pc:sldMkLst>
        <pc:spChg chg="mod">
          <ac:chgData name="Ingo Frommholz" userId="ee3b4549-206f-4e4f-93a1-b7ff676f0af7" providerId="ADAL" clId="{23793B24-1070-F94A-AA2B-1BFB1CE22956}" dt="2025-02-28T17:54:54.296" v="381" actId="14100"/>
          <ac:spMkLst>
            <pc:docMk/>
            <pc:sldMk cId="180436058" sldId="399"/>
            <ac:spMk id="8" creationId="{ABEE0D1E-BC1E-4A49-BC7E-5EA36842F665}"/>
          </ac:spMkLst>
        </pc:spChg>
        <pc:spChg chg="mod">
          <ac:chgData name="Ingo Frommholz" userId="ee3b4549-206f-4e4f-93a1-b7ff676f0af7" providerId="ADAL" clId="{23793B24-1070-F94A-AA2B-1BFB1CE22956}" dt="2025-02-28T17:55:11.610" v="383" actId="1037"/>
          <ac:spMkLst>
            <pc:docMk/>
            <pc:sldMk cId="180436058" sldId="399"/>
            <ac:spMk id="28" creationId="{8A522EF5-8CA2-43AB-8B76-EFBB1AC377E3}"/>
          </ac:spMkLst>
        </pc:spChg>
      </pc:sldChg>
      <pc:sldChg chg="modSp mod">
        <pc:chgData name="Ingo Frommholz" userId="ee3b4549-206f-4e4f-93a1-b7ff676f0af7" providerId="ADAL" clId="{23793B24-1070-F94A-AA2B-1BFB1CE22956}" dt="2025-02-28T19:20:08.950" v="386" actId="20577"/>
        <pc:sldMkLst>
          <pc:docMk/>
          <pc:sldMk cId="4008746388" sldId="401"/>
        </pc:sldMkLst>
        <pc:spChg chg="mod">
          <ac:chgData name="Ingo Frommholz" userId="ee3b4549-206f-4e4f-93a1-b7ff676f0af7" providerId="ADAL" clId="{23793B24-1070-F94A-AA2B-1BFB1CE22956}" dt="2025-02-28T19:20:08.950" v="386" actId="20577"/>
          <ac:spMkLst>
            <pc:docMk/>
            <pc:sldMk cId="4008746388" sldId="401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2-28T18:31:39.204" v="385" actId="1076"/>
        <pc:sldMkLst>
          <pc:docMk/>
          <pc:sldMk cId="46810694" sldId="784"/>
        </pc:sldMkLst>
        <pc:spChg chg="mod">
          <ac:chgData name="Ingo Frommholz" userId="ee3b4549-206f-4e4f-93a1-b7ff676f0af7" providerId="ADAL" clId="{23793B24-1070-F94A-AA2B-1BFB1CE22956}" dt="2025-02-28T18:31:39.204" v="385" actId="1076"/>
          <ac:spMkLst>
            <pc:docMk/>
            <pc:sldMk cId="46810694" sldId="784"/>
            <ac:spMk id="4" creationId="{B1AB2DE2-BFB4-403B-9976-58C0812A00A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4A2C434-A054-4EBF-8388-E049AC0E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BE634D-62FB-45E6-853B-82932D9990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D981-3C41-4E48-8B75-4D8577123F2D}" type="datetimeFigureOut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28.02.25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9ACCF7-6517-46DE-B295-84FC964BB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0896-C0DC-4B6A-AB93-D800C089ED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C917-7134-4DD0-998C-C7645B2DB20B}" type="slidenum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8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Blackadder ITC" panose="04020505051007020D02" pitchFamily="82" charset="0"/>
        <a:ea typeface="Blackadder ITC" panose="04020505051007020D02" pitchFamily="82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5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10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08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81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1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9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81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57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19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38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249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562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1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85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88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3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065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36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6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2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652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13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065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19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523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607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81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443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3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3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86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019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6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72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301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731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13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832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99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59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443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8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72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49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02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27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61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70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96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5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765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357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1787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64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5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407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99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97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0993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17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9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6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92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8651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686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922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487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6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005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0995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815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388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64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7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0251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140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15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3949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040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276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29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127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8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95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4758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397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28950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 preserve="1">
  <p:cSld name="1_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619431" y="2142979"/>
            <a:ext cx="7934633" cy="352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3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15959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24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ul.ac.at/uploads/files/Constitution__Rules_and_Regs/Examination_Regulations_and_Student_Code_of_Conduct_20220704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modul.ac.at/course/view.php?id=744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oodle.modul.ac.at/mod/forum/view.php?id=10373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3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dsa/blob/main/notebooks/heapsort.ipyn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 and Data Structures</a:t>
            </a:r>
            <a:endParaRPr lang="en-US" sz="4400" b="1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2441659" y="5302785"/>
            <a:ext cx="4260681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1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Academic Misconduct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21864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will be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zero tolerance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to any form of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academic misconduct</a:t>
            </a:r>
            <a:endParaRPr lang="en-US" sz="18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Fraud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Cheating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Fabrication of material or data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 includes: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Plagiarism of text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Plagiar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ism of source code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You can discuss the homework with other students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each student has to submit their own work and only their work!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More information in </a:t>
            </a:r>
            <a:r>
              <a:rPr lang="en-US" dirty="0">
                <a:hlinkClick r:id="rId3"/>
              </a:rPr>
              <a:t>regulations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A6FA301-461A-4676-A2BB-F4971D1A7086}"/>
              </a:ext>
            </a:extLst>
          </p:cNvPr>
          <p:cNvSpPr txBox="1">
            <a:spLocks/>
          </p:cNvSpPr>
          <p:nvPr/>
        </p:nvSpPr>
        <p:spPr>
          <a:xfrm>
            <a:off x="457200" y="5201714"/>
            <a:ext cx="7955280" cy="54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3200" b="1" dirty="0">
                <a:solidFill>
                  <a:srgbClr val="FF0000"/>
                </a:solidFill>
              </a:rPr>
              <a:t>Zero tolerance: Zero points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3200" b="1" dirty="0">
                <a:solidFill>
                  <a:srgbClr val="FF0000"/>
                </a:solidFill>
                <a:ea typeface="Cambria Math" panose="02040503050406030204" pitchFamily="18" charset="0"/>
              </a:rPr>
              <a:t>Negative grade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4281"/>
              </p:ext>
            </p:extLst>
          </p:nvPr>
        </p:nvGraphicFramePr>
        <p:xfrm>
          <a:off x="377340" y="1605600"/>
          <a:ext cx="8394804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293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4400">
                  <a:extLst>
                    <a:ext uri="{9D8B030D-6E8A-4147-A177-3AD203B41FA5}">
                      <a16:colId xmlns:a16="http://schemas.microsoft.com/office/drawing/2014/main" val="3659689747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&amp; Heapsort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Quicksort &amp; Randomized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Repetition &amp; Practice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Hash 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EASTER BREAK (no lecture 07.04.2025)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4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D4305A0-3405-4229-AE67-9926EF44B315}"/>
              </a:ext>
            </a:extLst>
          </p:cNvPr>
          <p:cNvSpPr txBox="1"/>
          <p:nvPr/>
        </p:nvSpPr>
        <p:spPr>
          <a:xfrm>
            <a:off x="371856" y="5153374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AD3413-E313-480F-D9D5-0CA52F325700}"/>
              </a:ext>
            </a:extLst>
          </p:cNvPr>
          <p:cNvGrpSpPr/>
          <p:nvPr/>
        </p:nvGrpSpPr>
        <p:grpSpPr>
          <a:xfrm>
            <a:off x="2711395" y="3852697"/>
            <a:ext cx="4754880" cy="523220"/>
            <a:chOff x="2584174" y="4313582"/>
            <a:chExt cx="475488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5CF804-2E97-2D3B-4173-D73304B3E5F7}"/>
                </a:ext>
              </a:extLst>
            </p:cNvPr>
            <p:cNvSpPr txBox="1"/>
            <p:nvPr/>
          </p:nvSpPr>
          <p:spPr>
            <a:xfrm>
              <a:off x="2584174" y="4313582"/>
              <a:ext cx="4580100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This is a substitute session!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577AD7-00FC-D8C4-B6F9-E7FCEE034F29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7164274" y="4436829"/>
              <a:ext cx="174780" cy="138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906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31081"/>
              </p:ext>
            </p:extLst>
          </p:nvPr>
        </p:nvGraphicFramePr>
        <p:xfrm>
          <a:off x="378000" y="1605600"/>
          <a:ext cx="839627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600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5568">
                  <a:extLst>
                    <a:ext uri="{9D8B030D-6E8A-4147-A177-3AD203B41FA5}">
                      <a16:colId xmlns:a16="http://schemas.microsoft.com/office/drawing/2014/main" val="3302841389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Greedy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Final examination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0B6DE2B-0F39-42D4-94C6-CBD10B4FC2F8}"/>
              </a:ext>
            </a:extLst>
          </p:cNvPr>
          <p:cNvSpPr txBox="1"/>
          <p:nvPr/>
        </p:nvSpPr>
        <p:spPr>
          <a:xfrm>
            <a:off x="373904" y="4755520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</p:spTree>
    <p:extLst>
      <p:ext uri="{BB962C8B-B14F-4D97-AF65-F5344CB8AC3E}">
        <p14:creationId xmlns:p14="http://schemas.microsoft.com/office/powerpoint/2010/main" val="392167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logistics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https://moodle.modul.ac.at/course/view.php?id=7445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Announcements: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https://moodle.modul.ac.at/mod/forum/view.php?id=103739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Q&amp;A Forum: https://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moodle.modul.ac.at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/mod/forum/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view.php?id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=106477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Python notebooks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Literature: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Design, Jon Kleinberg and Eva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Tardos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Algorithms, Thomas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Cormen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Charles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Leiserson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Ronald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Rivest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 Structures and Algorithms in Python, Roberto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Michael Goldwasser, Michael Goodrich</a:t>
            </a: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Question policy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285508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 me immediately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and ask any question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 after the lecture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Make an appointment for office hours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 forum: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Check for similar 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Post a question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Write an email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Write an MS Teams message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Exhaustive enumeration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9785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533442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(recipe)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2201435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simple (naive)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guess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stop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answer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i.e.,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+ 0.1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again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enough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054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124373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Description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simple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specifies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executed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Such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A2631455-C22E-4DC9-9A61-C9088D9EB4E8}"/>
              </a:ext>
            </a:extLst>
          </p:cNvPr>
          <p:cNvSpPr txBox="1">
            <a:spLocks noGrp="1"/>
          </p:cNvSpPr>
          <p:nvPr/>
        </p:nvSpPr>
        <p:spPr>
          <a:xfrm>
            <a:off x="457200" y="2933251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27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 algorithm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3: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identify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basic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a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simple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stop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say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p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i.e.,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+ 0.1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enough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x.</a:t>
            </a: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7050" y="5176838"/>
            <a:ext cx="8223330" cy="1247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Remark 1: 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algorithmic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In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variant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exhaustive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enumeration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brute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force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all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right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space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8A363D1-1827-4756-A6EF-4862CAD03EF3}"/>
              </a:ext>
            </a:extLst>
          </p:cNvPr>
          <p:cNvSpPr/>
          <p:nvPr/>
        </p:nvSpPr>
        <p:spPr>
          <a:xfrm>
            <a:off x="1767687" y="3689509"/>
            <a:ext cx="1209216" cy="321616"/>
          </a:xfrm>
          <a:prstGeom prst="wedgeRectCallout">
            <a:avLst>
              <a:gd name="adj1" fmla="val -62526"/>
              <a:gd name="adj2" fmla="val -9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9DFD321D-A7F0-4058-875C-D6C8F7BD263A}"/>
              </a:ext>
            </a:extLst>
          </p:cNvPr>
          <p:cNvSpPr/>
          <p:nvPr/>
        </p:nvSpPr>
        <p:spPr>
          <a:xfrm>
            <a:off x="794583" y="904706"/>
            <a:ext cx="2272863" cy="525897"/>
          </a:xfrm>
          <a:prstGeom prst="wedgeRectCallout">
            <a:avLst>
              <a:gd name="adj1" fmla="val -57853"/>
              <a:gd name="adj2" fmla="val 2447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Finite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instructions</a:t>
            </a:r>
            <a:r>
              <a:rPr lang="de-AT" dirty="0"/>
              <a:t> </a:t>
            </a:r>
            <a:r>
              <a:rPr lang="de-AT" dirty="0" err="1"/>
              <a:t>describing</a:t>
            </a:r>
            <a:r>
              <a:rPr lang="de-AT" dirty="0"/>
              <a:t> a </a:t>
            </a:r>
            <a:r>
              <a:rPr lang="de-AT" dirty="0" err="1"/>
              <a:t>computation</a:t>
            </a:r>
            <a:endParaRPr lang="de-AT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8F42758-EB0B-4553-B779-E083FFEEA481}"/>
              </a:ext>
            </a:extLst>
          </p:cNvPr>
          <p:cNvSpPr/>
          <p:nvPr/>
        </p:nvSpPr>
        <p:spPr>
          <a:xfrm>
            <a:off x="437982" y="2481492"/>
            <a:ext cx="356601" cy="1175617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9943264-15CA-4C18-8112-4EC83698DB7F}"/>
              </a:ext>
            </a:extLst>
          </p:cNvPr>
          <p:cNvSpPr/>
          <p:nvPr/>
        </p:nvSpPr>
        <p:spPr>
          <a:xfrm>
            <a:off x="4573167" y="1102886"/>
            <a:ext cx="862786" cy="321616"/>
          </a:xfrm>
          <a:prstGeom prst="wedgeRectCallout">
            <a:avLst>
              <a:gd name="adj1" fmla="val -64082"/>
              <a:gd name="adj2" fmla="val 18987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Input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A9A911-23E5-4D00-8983-E3EC584857E9}"/>
              </a:ext>
            </a:extLst>
          </p:cNvPr>
          <p:cNvSpPr/>
          <p:nvPr/>
        </p:nvSpPr>
        <p:spPr>
          <a:xfrm>
            <a:off x="1791711" y="2506716"/>
            <a:ext cx="2370385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DAAABD0-C208-4844-9FB4-326C170BDDDB}"/>
              </a:ext>
            </a:extLst>
          </p:cNvPr>
          <p:cNvSpPr/>
          <p:nvPr/>
        </p:nvSpPr>
        <p:spPr>
          <a:xfrm>
            <a:off x="1048631" y="2794979"/>
            <a:ext cx="156844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D73E3DE-5F63-4262-A65C-0DFCCDE347A0}"/>
              </a:ext>
            </a:extLst>
          </p:cNvPr>
          <p:cNvSpPr/>
          <p:nvPr/>
        </p:nvSpPr>
        <p:spPr>
          <a:xfrm>
            <a:off x="7277363" y="3056687"/>
            <a:ext cx="81800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8C59DCD-709A-4FE7-8C26-EC7E386F61AF}"/>
              </a:ext>
            </a:extLst>
          </p:cNvPr>
          <p:cNvSpPr/>
          <p:nvPr/>
        </p:nvSpPr>
        <p:spPr>
          <a:xfrm>
            <a:off x="5331596" y="3341993"/>
            <a:ext cx="2399814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7D3F2AF-A8CC-43E2-910C-F88D3D5859FB}"/>
              </a:ext>
            </a:extLst>
          </p:cNvPr>
          <p:cNvSpPr/>
          <p:nvPr/>
        </p:nvSpPr>
        <p:spPr>
          <a:xfrm>
            <a:off x="3546675" y="2788608"/>
            <a:ext cx="2267647" cy="26170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AE573A19-FE78-4F77-8D2C-CA68D53239CD}"/>
              </a:ext>
            </a:extLst>
          </p:cNvPr>
          <p:cNvSpPr/>
          <p:nvPr/>
        </p:nvSpPr>
        <p:spPr>
          <a:xfrm>
            <a:off x="1326406" y="1997900"/>
            <a:ext cx="1209216" cy="321616"/>
          </a:xfrm>
          <a:prstGeom prst="wedgeRectCallout">
            <a:avLst>
              <a:gd name="adj1" fmla="val -72435"/>
              <a:gd name="adj2" fmla="val 119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2C3D813-FE57-40CF-8726-1531373D6301}"/>
              </a:ext>
            </a:extLst>
          </p:cNvPr>
          <p:cNvSpPr/>
          <p:nvPr/>
        </p:nvSpPr>
        <p:spPr>
          <a:xfrm>
            <a:off x="3263178" y="3689509"/>
            <a:ext cx="1209216" cy="321616"/>
          </a:xfrm>
          <a:prstGeom prst="wedgeRectCallout">
            <a:avLst>
              <a:gd name="adj1" fmla="val -51053"/>
              <a:gd name="adj2" fmla="val -2650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EA928D7-AEBD-4227-92E4-B5E2BA46EEDB}"/>
              </a:ext>
            </a:extLst>
          </p:cNvPr>
          <p:cNvSpPr/>
          <p:nvPr/>
        </p:nvSpPr>
        <p:spPr>
          <a:xfrm>
            <a:off x="6672755" y="2491266"/>
            <a:ext cx="1209216" cy="321616"/>
          </a:xfrm>
          <a:prstGeom prst="wedgeRectCallout">
            <a:avLst>
              <a:gd name="adj1" fmla="val -54703"/>
              <a:gd name="adj2" fmla="val 1369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93B0FDB4-AC4C-40CF-9978-4476555CB3F1}"/>
              </a:ext>
            </a:extLst>
          </p:cNvPr>
          <p:cNvSpPr/>
          <p:nvPr/>
        </p:nvSpPr>
        <p:spPr>
          <a:xfrm>
            <a:off x="4814982" y="2047748"/>
            <a:ext cx="862786" cy="321616"/>
          </a:xfrm>
          <a:prstGeom prst="wedgeRectCallout">
            <a:avLst>
              <a:gd name="adj1" fmla="val -61158"/>
              <a:gd name="adj2" fmla="val 16830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Output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6AAF432E-963A-4481-A2F7-68CBD2C0A1F6}"/>
              </a:ext>
            </a:extLst>
          </p:cNvPr>
          <p:cNvSpPr/>
          <p:nvPr/>
        </p:nvSpPr>
        <p:spPr>
          <a:xfrm>
            <a:off x="3299310" y="1108761"/>
            <a:ext cx="862786" cy="321616"/>
          </a:xfrm>
          <a:prstGeom prst="wedgeRectCallout">
            <a:avLst>
              <a:gd name="adj1" fmla="val -120362"/>
              <a:gd name="adj2" fmla="val 35849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47A72049-F736-4D35-9029-9B5D7D81DD57}"/>
              </a:ext>
            </a:extLst>
          </p:cNvPr>
          <p:cNvSpPr/>
          <p:nvPr/>
        </p:nvSpPr>
        <p:spPr>
          <a:xfrm>
            <a:off x="5884895" y="2051891"/>
            <a:ext cx="862786" cy="321616"/>
          </a:xfrm>
          <a:prstGeom prst="wedgeRectCallout">
            <a:avLst>
              <a:gd name="adj1" fmla="val -20227"/>
              <a:gd name="adj2" fmla="val 3290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5C76B9FC-CAEE-42A4-854F-97362AA9D9EB}"/>
              </a:ext>
            </a:extLst>
          </p:cNvPr>
          <p:cNvSpPr/>
          <p:nvPr/>
        </p:nvSpPr>
        <p:spPr>
          <a:xfrm>
            <a:off x="513057" y="3692515"/>
            <a:ext cx="862786" cy="321616"/>
          </a:xfrm>
          <a:prstGeom prst="wedgeRectCallout">
            <a:avLst>
              <a:gd name="adj1" fmla="val 47017"/>
              <a:gd name="adj2" fmla="val -23365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682D03D-365F-495B-A21C-AAA16505274F}"/>
              </a:ext>
            </a:extLst>
          </p:cNvPr>
          <p:cNvSpPr/>
          <p:nvPr/>
        </p:nvSpPr>
        <p:spPr>
          <a:xfrm>
            <a:off x="3487333" y="1957910"/>
            <a:ext cx="985062" cy="26170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AD0F9FAD-3302-4299-BC05-63BCC390D943}"/>
              </a:ext>
            </a:extLst>
          </p:cNvPr>
          <p:cNvSpPr/>
          <p:nvPr/>
        </p:nvSpPr>
        <p:spPr>
          <a:xfrm>
            <a:off x="7817594" y="2047748"/>
            <a:ext cx="862786" cy="321616"/>
          </a:xfrm>
          <a:prstGeom prst="wedgeRectCallout">
            <a:avLst>
              <a:gd name="adj1" fmla="val -31922"/>
              <a:gd name="adj2" fmla="val 24869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8" name="Google Shape;87;p2">
            <a:extLst>
              <a:ext uri="{FF2B5EF4-FFF2-40B4-BE49-F238E27FC236}">
                <a16:creationId xmlns:a16="http://schemas.microsoft.com/office/drawing/2014/main" id="{8A522EF5-8CA2-43AB-8B76-EFBB1AC377E3}"/>
              </a:ext>
            </a:extLst>
          </p:cNvPr>
          <p:cNvSpPr txBox="1">
            <a:spLocks noGrp="1"/>
          </p:cNvSpPr>
          <p:nvPr/>
        </p:nvSpPr>
        <p:spPr>
          <a:xfrm>
            <a:off x="457200" y="4105757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</p:txBody>
      </p:sp>
    </p:spTree>
    <p:extLst>
      <p:ext uri="{BB962C8B-B14F-4D97-AF65-F5344CB8AC3E}">
        <p14:creationId xmlns:p14="http://schemas.microsoft.com/office/powerpoint/2010/main" val="1804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341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762BB-C30C-4581-B3C1-7319E93FAD44}"/>
              </a:ext>
            </a:extLst>
          </p:cNvPr>
          <p:cNvSpPr txBox="1"/>
          <p:nvPr/>
        </p:nvSpPr>
        <p:spPr>
          <a:xfrm>
            <a:off x="457200" y="1701579"/>
            <a:ext cx="7533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Course organization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Recap of algorithms: Exhaustive enumeration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Recap of algorithms: Gradient descent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Recap of algorithms: Merge sort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Data structures and algorithms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7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collected some pairs of data and would like to fit a line to the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B7CFD7-A48A-45AC-97EF-725BB318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are approximating the data with a line and need to measure the approx. error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True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positive and negative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de-AT" sz="1800" b="0" i="1" baseline="30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J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1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Example of the approximation error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6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squared errors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4728BF-F29D-4649-B894-2AC8AD02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Lines have a slope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an intercept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 are: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expressed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select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such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way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minimal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descent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b="0" dirty="0">
                    <a:ea typeface="Calibri" panose="020F0502020204030204" pitchFamily="34" charset="0"/>
                  </a:rPr>
                  <a:t>Gradient </a:t>
                </a:r>
                <a:r>
                  <a:rPr lang="de-AT" b="0" dirty="0" err="1">
                    <a:ea typeface="Calibri" panose="020F0502020204030204" pitchFamily="34" charset="0"/>
                  </a:rPr>
                  <a:t>descent</a:t>
                </a:r>
                <a:r>
                  <a:rPr lang="de-AT" b="0" dirty="0">
                    <a:ea typeface="Calibri" panose="020F0502020204030204" pitchFamily="34" charset="0"/>
                  </a:rPr>
                  <a:t> </a:t>
                </a:r>
                <a:r>
                  <a:rPr lang="de-AT" b="0" dirty="0" err="1">
                    <a:ea typeface="Calibri" panose="020F0502020204030204" pitchFamily="34" charset="0"/>
                  </a:rPr>
                  <a:t>is</a:t>
                </a:r>
                <a:r>
                  <a:rPr lang="de-AT" b="0" dirty="0">
                    <a:ea typeface="Calibri" panose="020F0502020204030204" pitchFamily="34" charset="0"/>
                  </a:rPr>
                  <a:t> also a </a:t>
                </a:r>
                <a:r>
                  <a:rPr lang="de-AT" b="0" dirty="0" err="1">
                    <a:ea typeface="Calibri" panose="020F0502020204030204" pitchFamily="34" charset="0"/>
                  </a:rPr>
                  <a:t>guess</a:t>
                </a:r>
                <a:r>
                  <a:rPr lang="de-AT" b="0" dirty="0">
                    <a:ea typeface="Calibri" panose="020F0502020204030204" pitchFamily="34" charset="0"/>
                  </a:rPr>
                  <a:t> and check </a:t>
                </a:r>
                <a:r>
                  <a:rPr lang="de-AT" b="0" dirty="0" err="1">
                    <a:ea typeface="Calibri" panose="020F0502020204030204" pitchFamily="34" charset="0"/>
                  </a:rPr>
                  <a:t>algorithm</a:t>
                </a:r>
                <a:endParaRPr lang="de-AT" b="0" dirty="0">
                  <a:ea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following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efficent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strategy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7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27DB8D-C0A7-42A4-83E7-CD08CDDB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6" y="1234434"/>
            <a:ext cx="5852172" cy="438912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EA7388-B97A-4141-964F-94477EAC3E87}"/>
              </a:ext>
            </a:extLst>
          </p:cNvPr>
          <p:cNvCxnSpPr>
            <a:cxnSpLocks/>
          </p:cNvCxnSpPr>
          <p:nvPr/>
        </p:nvCxnSpPr>
        <p:spPr>
          <a:xfrm flipV="1">
            <a:off x="6246074" y="1658203"/>
            <a:ext cx="605102" cy="1428149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6610F17-8A21-46E0-B4DC-322C3DEE53E8}"/>
              </a:ext>
            </a:extLst>
          </p:cNvPr>
          <p:cNvCxnSpPr/>
          <p:nvPr/>
        </p:nvCxnSpPr>
        <p:spPr>
          <a:xfrm flipH="1">
            <a:off x="2378467" y="4984653"/>
            <a:ext cx="21645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632CD02-AFFE-4B76-ACBF-0369CF8FADE8}"/>
              </a:ext>
            </a:extLst>
          </p:cNvPr>
          <p:cNvCxnSpPr>
            <a:cxnSpLocks/>
          </p:cNvCxnSpPr>
          <p:nvPr/>
        </p:nvCxnSpPr>
        <p:spPr>
          <a:xfrm flipV="1">
            <a:off x="4515503" y="4991477"/>
            <a:ext cx="1" cy="144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/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/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1BA078-1737-4A36-85D1-F2484E2FCA71}"/>
              </a:ext>
            </a:extLst>
          </p:cNvPr>
          <p:cNvSpPr txBox="1"/>
          <p:nvPr/>
        </p:nvSpPr>
        <p:spPr>
          <a:xfrm>
            <a:off x="5557723" y="286243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CDD2D51-413B-46A0-BCBF-2CB064765477}"/>
              </a:ext>
            </a:extLst>
          </p:cNvPr>
          <p:cNvCxnSpPr>
            <a:cxnSpLocks/>
          </p:cNvCxnSpPr>
          <p:nvPr/>
        </p:nvCxnSpPr>
        <p:spPr>
          <a:xfrm rot="9360000" flipV="1">
            <a:off x="5956401" y="3257045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0C7B279-107F-4BD8-AB62-203F5041045E}"/>
              </a:ext>
            </a:extLst>
          </p:cNvPr>
          <p:cNvCxnSpPr>
            <a:cxnSpLocks/>
          </p:cNvCxnSpPr>
          <p:nvPr/>
        </p:nvCxnSpPr>
        <p:spPr>
          <a:xfrm flipV="1">
            <a:off x="5973417" y="36570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3B9D1D3-C63D-4257-A0C3-9A51A10E0C1C}"/>
              </a:ext>
            </a:extLst>
          </p:cNvPr>
          <p:cNvSpPr txBox="1"/>
          <p:nvPr/>
        </p:nvSpPr>
        <p:spPr>
          <a:xfrm>
            <a:off x="4808324" y="3428999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B30AEDF-8876-4FC2-9C98-892A05AB0320}"/>
              </a:ext>
            </a:extLst>
          </p:cNvPr>
          <p:cNvCxnSpPr>
            <a:cxnSpLocks/>
          </p:cNvCxnSpPr>
          <p:nvPr/>
        </p:nvCxnSpPr>
        <p:spPr>
          <a:xfrm flipV="1">
            <a:off x="5964913" y="2754573"/>
            <a:ext cx="501633" cy="902442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87A8B8B-43FE-4922-921E-8F71C26463C9}"/>
              </a:ext>
            </a:extLst>
          </p:cNvPr>
          <p:cNvSpPr txBox="1"/>
          <p:nvPr/>
        </p:nvSpPr>
        <p:spPr>
          <a:xfrm>
            <a:off x="6515476" y="256139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5D290BC-4F1C-4360-A5A5-E4E893C4908A}"/>
              </a:ext>
            </a:extLst>
          </p:cNvPr>
          <p:cNvSpPr txBox="1"/>
          <p:nvPr/>
        </p:nvSpPr>
        <p:spPr>
          <a:xfrm>
            <a:off x="6838527" y="1601968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3EFD6AA-4C97-4043-9DB5-6ED29CE6363F}"/>
              </a:ext>
            </a:extLst>
          </p:cNvPr>
          <p:cNvCxnSpPr>
            <a:cxnSpLocks/>
          </p:cNvCxnSpPr>
          <p:nvPr/>
        </p:nvCxnSpPr>
        <p:spPr>
          <a:xfrm rot="9360000" flipV="1">
            <a:off x="5601456" y="3832377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73D33F1-6BF7-4C29-A8BC-8D7FFC290634}"/>
              </a:ext>
            </a:extLst>
          </p:cNvPr>
          <p:cNvCxnSpPr>
            <a:cxnSpLocks/>
          </p:cNvCxnSpPr>
          <p:nvPr/>
        </p:nvCxnSpPr>
        <p:spPr>
          <a:xfrm flipV="1">
            <a:off x="5674726" y="3319801"/>
            <a:ext cx="598506" cy="854055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0AD520DF-0321-4E5B-9E68-2389AA3D67EF}"/>
              </a:ext>
            </a:extLst>
          </p:cNvPr>
          <p:cNvSpPr txBox="1"/>
          <p:nvPr/>
        </p:nvSpPr>
        <p:spPr>
          <a:xfrm>
            <a:off x="4515503" y="396408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56F6E6-EE83-4E9E-8C59-17BA3F483FB1}"/>
              </a:ext>
            </a:extLst>
          </p:cNvPr>
          <p:cNvSpPr txBox="1"/>
          <p:nvPr/>
        </p:nvSpPr>
        <p:spPr>
          <a:xfrm>
            <a:off x="6246072" y="315052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DF2DBAF-10AC-43E4-BA55-7354BE059493}"/>
              </a:ext>
            </a:extLst>
          </p:cNvPr>
          <p:cNvCxnSpPr>
            <a:cxnSpLocks/>
          </p:cNvCxnSpPr>
          <p:nvPr/>
        </p:nvCxnSpPr>
        <p:spPr>
          <a:xfrm flipV="1">
            <a:off x="4744057" y="49574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F288E9-9C02-4C82-A949-3C91862BD5E1}"/>
              </a:ext>
            </a:extLst>
          </p:cNvPr>
          <p:cNvCxnSpPr>
            <a:cxnSpLocks/>
          </p:cNvCxnSpPr>
          <p:nvPr/>
        </p:nvCxnSpPr>
        <p:spPr>
          <a:xfrm flipV="1">
            <a:off x="5191097" y="46933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9A55663-0EEF-4BB5-B040-269AF894BB89}"/>
              </a:ext>
            </a:extLst>
          </p:cNvPr>
          <p:cNvCxnSpPr>
            <a:cxnSpLocks/>
          </p:cNvCxnSpPr>
          <p:nvPr/>
        </p:nvCxnSpPr>
        <p:spPr>
          <a:xfrm flipV="1">
            <a:off x="4566257" y="49778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B19F8C3-CEDE-4903-A0D0-FBC7F3431A41}"/>
              </a:ext>
            </a:extLst>
          </p:cNvPr>
          <p:cNvCxnSpPr>
            <a:cxnSpLocks/>
          </p:cNvCxnSpPr>
          <p:nvPr/>
        </p:nvCxnSpPr>
        <p:spPr>
          <a:xfrm flipV="1">
            <a:off x="4942177" y="48812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DD3063B-DBA9-41D3-83EB-85C5DA674303}"/>
              </a:ext>
            </a:extLst>
          </p:cNvPr>
          <p:cNvCxnSpPr>
            <a:cxnSpLocks/>
          </p:cNvCxnSpPr>
          <p:nvPr/>
        </p:nvCxnSpPr>
        <p:spPr>
          <a:xfrm flipV="1">
            <a:off x="5440017" y="44647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104B2C9-BA41-436D-8AC1-03847814A21C}"/>
              </a:ext>
            </a:extLst>
          </p:cNvPr>
          <p:cNvCxnSpPr>
            <a:cxnSpLocks noChangeAspect="1"/>
          </p:cNvCxnSpPr>
          <p:nvPr/>
        </p:nvCxnSpPr>
        <p:spPr>
          <a:xfrm rot="9900000" flipV="1">
            <a:off x="5472716" y="4310930"/>
            <a:ext cx="318638" cy="162194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4F277F2-5659-4C9D-A88D-6EE7E2C9C889}"/>
              </a:ext>
            </a:extLst>
          </p:cNvPr>
          <p:cNvCxnSpPr>
            <a:cxnSpLocks noChangeAspect="1"/>
          </p:cNvCxnSpPr>
          <p:nvPr/>
        </p:nvCxnSpPr>
        <p:spPr>
          <a:xfrm rot="10200000" flipV="1">
            <a:off x="5227224" y="4565188"/>
            <a:ext cx="254910" cy="129755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A9A8D51C-72BF-492D-B611-8D168398AA80}"/>
              </a:ext>
            </a:extLst>
          </p:cNvPr>
          <p:cNvCxnSpPr>
            <a:cxnSpLocks noChangeAspect="1"/>
          </p:cNvCxnSpPr>
          <p:nvPr/>
        </p:nvCxnSpPr>
        <p:spPr>
          <a:xfrm rot="10260000" flipV="1">
            <a:off x="5026279" y="4791647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58A1E248-0B53-4F42-9B0D-C14A43B6C083}"/>
              </a:ext>
            </a:extLst>
          </p:cNvPr>
          <p:cNvCxnSpPr>
            <a:cxnSpLocks noChangeAspect="1"/>
          </p:cNvCxnSpPr>
          <p:nvPr/>
        </p:nvCxnSpPr>
        <p:spPr>
          <a:xfrm rot="11280000" flipV="1">
            <a:off x="4783814" y="4927761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Verbinder: gekrümmt 69">
            <a:extLst>
              <a:ext uri="{FF2B5EF4-FFF2-40B4-BE49-F238E27FC236}">
                <a16:creationId xmlns:a16="http://schemas.microsoft.com/office/drawing/2014/main" id="{584E1F86-3F9C-4068-AA18-BC81DBA8F2C8}"/>
              </a:ext>
            </a:extLst>
          </p:cNvPr>
          <p:cNvCxnSpPr>
            <a:cxnSpLocks noChangeAspect="1"/>
          </p:cNvCxnSpPr>
          <p:nvPr/>
        </p:nvCxnSpPr>
        <p:spPr>
          <a:xfrm rot="12780000" flipV="1">
            <a:off x="4552585" y="5001336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E42E55FC-AD9B-4B6B-AF2B-A79616248804}"/>
              </a:ext>
            </a:extLst>
          </p:cNvPr>
          <p:cNvSpPr txBox="1"/>
          <p:nvPr/>
        </p:nvSpPr>
        <p:spPr>
          <a:xfrm>
            <a:off x="4318821" y="4587066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</a:t>
            </a:r>
            <a:endParaRPr lang="de-AT" sz="16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  <p:bldP spid="48" grpId="0"/>
      <p:bldP spid="52" grpId="0"/>
      <p:bldP spid="52" grpId="1"/>
      <p:bldP spid="53" grpId="0"/>
      <p:bldP spid="53" grpId="1"/>
      <p:bldP spid="57" grpId="0"/>
      <p:bldP spid="58" grpId="0"/>
      <p:bldP spid="58" grpId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(partial) derivatives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AT" sz="18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„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check“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update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going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direction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opposite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whether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otherwise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done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1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177586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break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(divide)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recursively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9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281549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(Base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71650" lvl="3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just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3D5E2-E602-4991-8DEA-2B875FA4290C}"/>
              </a:ext>
            </a:extLst>
          </p:cNvPr>
          <p:cNvSpPr/>
          <p:nvPr/>
        </p:nvSpPr>
        <p:spPr>
          <a:xfrm>
            <a:off x="7664385" y="22792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30310D-C53A-45B3-A4D9-1DD1CEB12E09}"/>
              </a:ext>
            </a:extLst>
          </p:cNvPr>
          <p:cNvSpPr/>
          <p:nvPr/>
        </p:nvSpPr>
        <p:spPr>
          <a:xfrm>
            <a:off x="7664384" y="306874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88790D-8014-42F0-B0A8-4FC58F397C04}"/>
              </a:ext>
            </a:extLst>
          </p:cNvPr>
          <p:cNvSpPr/>
          <p:nvPr/>
        </p:nvSpPr>
        <p:spPr>
          <a:xfrm>
            <a:off x="7664384" y="37874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707420-8BD1-4AEE-B7D8-21111A13D4F7}"/>
              </a:ext>
            </a:extLst>
          </p:cNvPr>
          <p:cNvSpPr/>
          <p:nvPr/>
        </p:nvSpPr>
        <p:spPr>
          <a:xfrm>
            <a:off x="83488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398E182-1B6B-42D0-8A8B-F928479A6ACA}"/>
              </a:ext>
            </a:extLst>
          </p:cNvPr>
          <p:cNvSpPr/>
          <p:nvPr/>
        </p:nvSpPr>
        <p:spPr>
          <a:xfrm>
            <a:off x="123245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0D986E-9C80-4711-BD55-B3FAA79DF5EF}"/>
              </a:ext>
            </a:extLst>
          </p:cNvPr>
          <p:cNvSpPr/>
          <p:nvPr/>
        </p:nvSpPr>
        <p:spPr>
          <a:xfrm>
            <a:off x="170157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1911188-CF6F-45D7-9F7D-FF0F9C009FED}"/>
              </a:ext>
            </a:extLst>
          </p:cNvPr>
          <p:cNvSpPr/>
          <p:nvPr/>
        </p:nvSpPr>
        <p:spPr>
          <a:xfrm>
            <a:off x="209914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B04322-69B0-467F-93C2-2BF507B40FA1}"/>
              </a:ext>
            </a:extLst>
          </p:cNvPr>
          <p:cNvSpPr/>
          <p:nvPr/>
        </p:nvSpPr>
        <p:spPr>
          <a:xfrm>
            <a:off x="250465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99C3911-74CF-4344-A25A-5CA863B9E7AF}"/>
              </a:ext>
            </a:extLst>
          </p:cNvPr>
          <p:cNvSpPr/>
          <p:nvPr/>
        </p:nvSpPr>
        <p:spPr>
          <a:xfrm>
            <a:off x="290222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1A26354-0538-491D-B08D-7ECB11EE4085}"/>
              </a:ext>
            </a:extLst>
          </p:cNvPr>
          <p:cNvSpPr/>
          <p:nvPr/>
        </p:nvSpPr>
        <p:spPr>
          <a:xfrm>
            <a:off x="3371352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4E7AE6A-65F8-4D90-A442-1288E5250578}"/>
              </a:ext>
            </a:extLst>
          </p:cNvPr>
          <p:cNvSpPr/>
          <p:nvPr/>
        </p:nvSpPr>
        <p:spPr>
          <a:xfrm>
            <a:off x="3768919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43C8AD-396A-4310-B3AD-9D761C31C7EF}"/>
              </a:ext>
            </a:extLst>
          </p:cNvPr>
          <p:cNvSpPr/>
          <p:nvPr/>
        </p:nvSpPr>
        <p:spPr>
          <a:xfrm>
            <a:off x="4166483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1DF740B-C424-4A9C-BFFA-DDC0BBF3A2CC}"/>
              </a:ext>
            </a:extLst>
          </p:cNvPr>
          <p:cNvSpPr/>
          <p:nvPr/>
        </p:nvSpPr>
        <p:spPr>
          <a:xfrm>
            <a:off x="4564050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2ECCD3-A34D-4C78-ABFA-BFF7A5AA911C}"/>
              </a:ext>
            </a:extLst>
          </p:cNvPr>
          <p:cNvSpPr/>
          <p:nvPr/>
        </p:nvSpPr>
        <p:spPr>
          <a:xfrm>
            <a:off x="5033176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C8ABD35-0EFF-4BC4-8784-A07DA7A7C187}"/>
              </a:ext>
            </a:extLst>
          </p:cNvPr>
          <p:cNvSpPr/>
          <p:nvPr/>
        </p:nvSpPr>
        <p:spPr>
          <a:xfrm>
            <a:off x="5430743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8975165-337D-47E7-8F99-873A4C94E53F}"/>
              </a:ext>
            </a:extLst>
          </p:cNvPr>
          <p:cNvSpPr/>
          <p:nvPr/>
        </p:nvSpPr>
        <p:spPr>
          <a:xfrm>
            <a:off x="5836257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1ADBEC-88FA-4D12-A943-9A312711EE5F}"/>
              </a:ext>
            </a:extLst>
          </p:cNvPr>
          <p:cNvSpPr/>
          <p:nvPr/>
        </p:nvSpPr>
        <p:spPr>
          <a:xfrm>
            <a:off x="6233824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F87A791-63B8-4163-9397-6F76F955D5B6}"/>
              </a:ext>
            </a:extLst>
          </p:cNvPr>
          <p:cNvSpPr/>
          <p:nvPr/>
        </p:nvSpPr>
        <p:spPr>
          <a:xfrm>
            <a:off x="668704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3BD02C2-CF48-4AD9-9947-39DA47F35532}"/>
              </a:ext>
            </a:extLst>
          </p:cNvPr>
          <p:cNvSpPr/>
          <p:nvPr/>
        </p:nvSpPr>
        <p:spPr>
          <a:xfrm>
            <a:off x="708461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90821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126DB0C4-0E53-4325-937A-5C94955BC526}"/>
              </a:ext>
            </a:extLst>
          </p:cNvPr>
          <p:cNvSpPr/>
          <p:nvPr/>
        </p:nvSpPr>
        <p:spPr>
          <a:xfrm>
            <a:off x="180185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B94ECE3A-3EA8-48B1-AF73-2882FE2A0A85}"/>
              </a:ext>
            </a:extLst>
          </p:cNvPr>
          <p:cNvSpPr/>
          <p:nvPr/>
        </p:nvSpPr>
        <p:spPr>
          <a:xfrm>
            <a:off x="2595664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584435D-23FA-47CA-97E9-9D0743A05933}"/>
              </a:ext>
            </a:extLst>
          </p:cNvPr>
          <p:cNvSpPr/>
          <p:nvPr/>
        </p:nvSpPr>
        <p:spPr>
          <a:xfrm>
            <a:off x="347096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7110B907-8C70-47D7-9D91-8EC2205B209A}"/>
              </a:ext>
            </a:extLst>
          </p:cNvPr>
          <p:cNvSpPr/>
          <p:nvPr/>
        </p:nvSpPr>
        <p:spPr>
          <a:xfrm>
            <a:off x="4255721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39E0031-5F08-4C9E-8CDF-6EA9D8B29807}"/>
              </a:ext>
            </a:extLst>
          </p:cNvPr>
          <p:cNvSpPr/>
          <p:nvPr/>
        </p:nvSpPr>
        <p:spPr>
          <a:xfrm>
            <a:off x="5133452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38326EE-A7FF-461C-9529-62BA38B9C48F}"/>
              </a:ext>
            </a:extLst>
          </p:cNvPr>
          <p:cNvSpPr/>
          <p:nvPr/>
        </p:nvSpPr>
        <p:spPr>
          <a:xfrm>
            <a:off x="5937420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884B5ED7-00EE-45E7-BEA3-B84E4D695F63}"/>
              </a:ext>
            </a:extLst>
          </p:cNvPr>
          <p:cNvSpPr/>
          <p:nvPr/>
        </p:nvSpPr>
        <p:spPr>
          <a:xfrm>
            <a:off x="6807199" y="5809165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C37C12-CC23-4E36-BB46-6056A977F660}"/>
              </a:ext>
            </a:extLst>
          </p:cNvPr>
          <p:cNvSpPr/>
          <p:nvPr/>
        </p:nvSpPr>
        <p:spPr>
          <a:xfrm>
            <a:off x="7664383" y="456007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26C1E49-1314-4DD4-A1C5-9FADB8F19676}"/>
              </a:ext>
            </a:extLst>
          </p:cNvPr>
          <p:cNvSpPr/>
          <p:nvPr/>
        </p:nvSpPr>
        <p:spPr>
          <a:xfrm>
            <a:off x="7579537" y="533267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Conquer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768768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201F2E0-0054-4F7C-9D21-0B6107913692}"/>
              </a:ext>
            </a:extLst>
          </p:cNvPr>
          <p:cNvSpPr/>
          <p:nvPr/>
        </p:nvSpPr>
        <p:spPr>
          <a:xfrm>
            <a:off x="1634622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504451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7290682-CC9F-4D8C-BA18-985EF60D8394}"/>
              </a:ext>
            </a:extLst>
          </p:cNvPr>
          <p:cNvSpPr/>
          <p:nvPr/>
        </p:nvSpPr>
        <p:spPr>
          <a:xfrm>
            <a:off x="3306274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140121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3E688A7-182A-443A-98DE-3A04DB015C3D}"/>
              </a:ext>
            </a:extLst>
          </p:cNvPr>
          <p:cNvSpPr/>
          <p:nvPr/>
        </p:nvSpPr>
        <p:spPr>
          <a:xfrm>
            <a:off x="5010578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820352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FE26000-8BDA-4E5C-B08D-FE8A7D6B6901}"/>
              </a:ext>
            </a:extLst>
          </p:cNvPr>
          <p:cNvSpPr/>
          <p:nvPr/>
        </p:nvSpPr>
        <p:spPr>
          <a:xfrm>
            <a:off x="6595606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0FB97A9-4B2F-435C-A39E-B3F334C4D8C9}"/>
              </a:ext>
            </a:extLst>
          </p:cNvPr>
          <p:cNvSpPr/>
          <p:nvPr/>
        </p:nvSpPr>
        <p:spPr>
          <a:xfrm>
            <a:off x="7664383" y="533267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Course organization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168840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1193324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863098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545688" y="54754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6186015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ACC537F-C290-4A9C-B62E-7522671C9048}"/>
              </a:ext>
            </a:extLst>
          </p:cNvPr>
          <p:cNvSpPr/>
          <p:nvPr/>
        </p:nvSpPr>
        <p:spPr>
          <a:xfrm>
            <a:off x="2853049" y="504529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7C28BA0-2909-489C-8F1D-00559D2B4CB2}"/>
              </a:ext>
            </a:extLst>
          </p:cNvPr>
          <p:cNvSpPr/>
          <p:nvPr/>
        </p:nvSpPr>
        <p:spPr>
          <a:xfrm>
            <a:off x="4493376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B0E1D4FF-E780-4169-9B08-51DB58FF77AF}"/>
              </a:ext>
            </a:extLst>
          </p:cNvPr>
          <p:cNvSpPr/>
          <p:nvPr/>
        </p:nvSpPr>
        <p:spPr>
          <a:xfrm>
            <a:off x="6133703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598212" y="4285592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2028211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359807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943F621-F54C-4A09-82DE-2466CBBDD90A}"/>
              </a:ext>
            </a:extLst>
          </p:cNvPr>
          <p:cNvSpPr/>
          <p:nvPr/>
        </p:nvSpPr>
        <p:spPr>
          <a:xfrm>
            <a:off x="4909929" y="4279725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2429122" y="3494997"/>
            <a:ext cx="3407135" cy="643658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3765571" y="426759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8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8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7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37A4E49-9ADE-4F8D-8FC8-DFB01E920E01}"/>
              </a:ext>
            </a:extLst>
          </p:cNvPr>
          <p:cNvSpPr/>
          <p:nvPr/>
        </p:nvSpPr>
        <p:spPr>
          <a:xfrm>
            <a:off x="2584328" y="4131730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E99149-154D-428A-9F8A-A4A5D47AE3C5}"/>
              </a:ext>
            </a:extLst>
          </p:cNvPr>
          <p:cNvSpPr/>
          <p:nvPr/>
        </p:nvSpPr>
        <p:spPr>
          <a:xfrm>
            <a:off x="6851531" y="4062887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833A3D-4971-40CC-A0FE-0E148A25CB95}"/>
              </a:ext>
            </a:extLst>
          </p:cNvPr>
          <p:cNvSpPr/>
          <p:nvPr/>
        </p:nvSpPr>
        <p:spPr>
          <a:xfrm>
            <a:off x="1120557" y="3458561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24299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9EDF985-4C3B-4E0C-A514-EF865DCD7E18}"/>
              </a:ext>
            </a:extLst>
          </p:cNvPr>
          <p:cNvSpPr/>
          <p:nvPr/>
        </p:nvSpPr>
        <p:spPr>
          <a:xfrm>
            <a:off x="5432664" y="3429000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38607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86F986F-51A1-47F1-8D22-3F42623F0C88}"/>
              </a:ext>
            </a:extLst>
          </p:cNvPr>
          <p:cNvSpPr/>
          <p:nvPr/>
        </p:nvSpPr>
        <p:spPr>
          <a:xfrm>
            <a:off x="2472123" y="2785226"/>
            <a:ext cx="4326241" cy="85647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Lecturer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71DD1D9-D39C-4E47-97DB-584EF9A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296171"/>
              </p:ext>
            </p:extLst>
          </p:nvPr>
        </p:nvGraphicFramePr>
        <p:xfrm>
          <a:off x="457199" y="1605600"/>
          <a:ext cx="62059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1">
                  <a:extLst>
                    <a:ext uri="{9D8B030D-6E8A-4147-A177-3AD203B41FA5}">
                      <a16:colId xmlns:a16="http://schemas.microsoft.com/office/drawing/2014/main" val="2138475317"/>
                    </a:ext>
                  </a:extLst>
                </a:gridCol>
                <a:gridCol w="4102922">
                  <a:extLst>
                    <a:ext uri="{9D8B030D-6E8A-4147-A177-3AD203B41FA5}">
                      <a16:colId xmlns:a16="http://schemas.microsoft.com/office/drawing/2014/main" val="355376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 Frommholz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1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Ingo.frommholz@modul.ac.at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 &amp; offline)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TBD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05229"/>
                  </a:ext>
                </a:extLst>
              </a:tr>
            </a:tbl>
          </a:graphicData>
        </a:graphic>
      </p:graphicFrame>
      <p:pic>
        <p:nvPicPr>
          <p:cNvPr id="5" name="Picture 4" descr="A person wearing glasses and a black sweater&#10;&#10;AI-generated content may be incorrect.">
            <a:extLst>
              <a:ext uri="{FF2B5EF4-FFF2-40B4-BE49-F238E27FC236}">
                <a16:creationId xmlns:a16="http://schemas.microsoft.com/office/drawing/2014/main" id="{4CA70FDA-9009-B328-7FD1-756FB5EF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54" y="1605600"/>
            <a:ext cx="1483360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1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of merging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DEB560-95B0-4855-93EA-0708EEF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3774"/>
            <a:ext cx="8515412" cy="43434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7070BBB-D014-438C-9AEA-89D774B79142}"/>
              </a:ext>
            </a:extLst>
          </p:cNvPr>
          <p:cNvSpPr txBox="1"/>
          <p:nvPr/>
        </p:nvSpPr>
        <p:spPr>
          <a:xfrm>
            <a:off x="1474660" y="5850203"/>
            <a:ext cx="5965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Source: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Introduction to Computation and Programming using Python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MIT Open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Courseware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30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second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divide in half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recollect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binary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search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dirty="0"/>
              <a:t>Data structures and algorithms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Close relation between data struct. and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explore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algorithmic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design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technique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manage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information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during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execution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heapsort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0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(Binary)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28312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45759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9651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𝑙𝑒𝑓𝑡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+1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𝑟𝑖𝑔h𝑡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+2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𝑝𝑎𝑟𝑒𝑛𝑡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𝑖𝑛𝑡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blipFill>
                <a:blip r:embed="rId5"/>
                <a:stretch>
                  <a:fillRect r="-3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60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F2C2A12-C5B8-4044-847D-FDC4037DD3B8}"/>
              </a:ext>
            </a:extLst>
          </p:cNvPr>
          <p:cNvSpPr/>
          <p:nvPr/>
        </p:nvSpPr>
        <p:spPr>
          <a:xfrm>
            <a:off x="850980" y="1037303"/>
            <a:ext cx="7835519" cy="52897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class Heap():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__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init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__(self, a=[], size=10):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a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size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parent(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- 1) //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left(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+ 1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right(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size(self):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. . .</a:t>
            </a:r>
          </a:p>
        </p:txBody>
      </p:sp>
    </p:spTree>
    <p:extLst>
      <p:ext uri="{BB962C8B-B14F-4D97-AF65-F5344CB8AC3E}">
        <p14:creationId xmlns:p14="http://schemas.microsoft.com/office/powerpoint/2010/main" val="54085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 property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𝑝𝑎𝑟𝑒𝑛𝑡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E31D1780-2A63-43D3-8A7A-BFA08929C149}"/>
              </a:ext>
            </a:extLst>
          </p:cNvPr>
          <p:cNvSpPr/>
          <p:nvPr/>
        </p:nvSpPr>
        <p:spPr>
          <a:xfrm>
            <a:off x="2665436" y="5023049"/>
            <a:ext cx="6419570" cy="139397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check_heap_property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range(1,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Heap.parent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    return False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7407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331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45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context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BSc Applied Data Science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Module: Fundamentals of Data Science and Engineering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Some other courses from this module: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Computer Science and Programming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and Design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Foundations of Artificial Intelligence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Fundamentals of Web Programming and Application Development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But also: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Legal Aspects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Societal and Ethical Impacts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2906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8699949">
            <a:off x="1986261" y="3023632"/>
            <a:ext cx="1160913" cy="40881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8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10800000">
            <a:off x="2424330" y="3807229"/>
            <a:ext cx="1684897" cy="22504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17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291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6D882558-C764-47F6-92DB-9156B4712D14}"/>
              </a:ext>
            </a:extLst>
          </p:cNvPr>
          <p:cNvSpPr/>
          <p:nvPr/>
        </p:nvSpPr>
        <p:spPr>
          <a:xfrm rot="8961794" flipH="1">
            <a:off x="1938138" y="2895489"/>
            <a:ext cx="1216938" cy="49711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3360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48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16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4E75FF8-95D8-4917-9E7C-B043BD2E5A74}"/>
              </a:ext>
            </a:extLst>
          </p:cNvPr>
          <p:cNvSpPr/>
          <p:nvPr/>
        </p:nvSpPr>
        <p:spPr>
          <a:xfrm rot="8069846">
            <a:off x="1169176" y="3736734"/>
            <a:ext cx="931911" cy="38978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29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10557985-725B-4485-856A-0A2A34DB319F}"/>
              </a:ext>
            </a:extLst>
          </p:cNvPr>
          <p:cNvSpPr/>
          <p:nvPr/>
        </p:nvSpPr>
        <p:spPr>
          <a:xfrm rot="2674317" flipV="1">
            <a:off x="2236638" y="3823732"/>
            <a:ext cx="915559" cy="295395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65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6244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FF57897-CCEC-4ED1-B32B-1E657D11A319}"/>
              </a:ext>
            </a:extLst>
          </p:cNvPr>
          <p:cNvSpPr/>
          <p:nvPr/>
        </p:nvSpPr>
        <p:spPr>
          <a:xfrm rot="2822173" flipH="1" flipV="1">
            <a:off x="2332201" y="3712543"/>
            <a:ext cx="882275" cy="43960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9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26863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7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F52D410-F0A9-418A-AE70-7B743F8152B9}"/>
              </a:ext>
            </a:extLst>
          </p:cNvPr>
          <p:cNvSpPr/>
          <p:nvPr/>
        </p:nvSpPr>
        <p:spPr>
          <a:xfrm>
            <a:off x="275793" y="1371600"/>
            <a:ext cx="8715807" cy="43753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l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Heap.left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Heap.right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l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r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[r]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r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largest != i: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(largest)</a:t>
            </a:r>
          </a:p>
        </p:txBody>
      </p:sp>
    </p:spTree>
    <p:extLst>
      <p:ext uri="{BB962C8B-B14F-4D97-AF65-F5344CB8AC3E}">
        <p14:creationId xmlns:p14="http://schemas.microsoft.com/office/powerpoint/2010/main" val="16142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goals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435787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Learn about: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 data structures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Stacks, queues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Trees, graphs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Hash tables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algorithmic techniques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Randomized, greedy algorithms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Famous data science algorithms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Decision trees, K-means, PageRank,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priori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Understand: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Usage of data structures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algorithmic thinking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 modern algorithms in Python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Additionally: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Student goals: to pass the examination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Bonus goal for all: to have fun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links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closest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also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Heapyfing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involves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visit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towards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ignore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multiplicative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64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2180808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sequence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(23, 17, 14, 6, 13, 10, 1, 5, 7, 12) a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heap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2: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(2)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(27, 17, 3, 16, 13, 10, 1, 5, 7, 12, 4, 8, 9, 0).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3: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element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its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children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4: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&gt; 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 2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blipFill>
                <a:blip r:embed="rId3"/>
                <a:stretch>
                  <a:fillRect l="-617" t="-980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9714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CDA64D3-1198-4A7E-B97D-27FF9041FEAA}"/>
              </a:ext>
            </a:extLst>
          </p:cNvPr>
          <p:cNvSpPr txBox="1">
            <a:spLocks/>
          </p:cNvSpPr>
          <p:nvPr/>
        </p:nvSpPr>
        <p:spPr>
          <a:xfrm>
            <a:off x="469681" y="5425196"/>
            <a:ext cx="8229300" cy="8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i.e.,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satisfy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heapify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 half</a:t>
            </a:r>
          </a:p>
        </p:txBody>
      </p:sp>
    </p:spTree>
    <p:extLst>
      <p:ext uri="{BB962C8B-B14F-4D97-AF65-F5344CB8AC3E}">
        <p14:creationId xmlns:p14="http://schemas.microsoft.com/office/powerpoint/2010/main" val="24607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3948340" y="3923903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7336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1819445" y="391552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5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79610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5777753" y="321130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8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325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2891537" y="3196134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64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6708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4337156" y="24769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6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283FFEF-70D5-4A15-9249-7B9E85A64B41}"/>
              </a:ext>
            </a:extLst>
          </p:cNvPr>
          <p:cNvSpPr/>
          <p:nvPr/>
        </p:nvSpPr>
        <p:spPr>
          <a:xfrm>
            <a:off x="1273768" y="1558413"/>
            <a:ext cx="6710026" cy="146500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// 2 - 1, -1,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10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workload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3 academic hours every week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These are 2 hours and 15 minutes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Mindays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: 12:30 – 15:00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earn 6 ECTS points for the course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This amounts to 6 x 25h =  </a:t>
            </a:r>
            <a:r>
              <a:rPr lang="en-US" dirty="0"/>
              <a:t>150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 of work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Lectures: 14 x 3h = 42h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Remaining 108h: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x ~10h </a:t>
            </a:r>
            <a:r>
              <a:rPr lang="en-US" sz="1800" noProof="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70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Preparation for the exam: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38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8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 building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de-AT" sz="1800" i="1" dirty="0" err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Finally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77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16621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5: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(5, 3, 17, 10, 84, 19, 6, 22, 9).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6: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loop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index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increase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while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blipFill>
                <a:blip r:embed="rId3"/>
                <a:stretch>
                  <a:fillRect l="-593" t="-2058" b="-53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34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maximum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exchange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last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Children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not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2.</a:t>
                </a: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blipFill>
                <a:blip r:embed="rId3"/>
                <a:stretch>
                  <a:fillRect t="-88889" b="-10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38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𝑏𝑢𝑖𝑙𝑑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_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</m:t>
                      </m:r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0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725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94578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5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0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66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0589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9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462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09755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31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33480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Mathematical examples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exercises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need to answer questions and solve smaller problems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smaller exercises and problems to solve during class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Most important: your own participation!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in-class participation: you need a laptop with installed requirements!</a:t>
            </a:r>
            <a:endParaRPr lang="en-US" sz="18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08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88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31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9184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56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375E719-B4B7-4B6A-88B7-031A373024F6}"/>
              </a:ext>
            </a:extLst>
          </p:cNvPr>
          <p:cNvSpPr/>
          <p:nvPr/>
        </p:nvSpPr>
        <p:spPr>
          <a:xfrm>
            <a:off x="1032877" y="1543665"/>
            <a:ext cx="7236051" cy="227616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def heapsort(self):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 - 1, 0,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-= 1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(0)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14559237-D5A3-48F8-B83A-8BDE149FC2EC}"/>
              </a:ext>
            </a:extLst>
          </p:cNvPr>
          <p:cNvSpPr txBox="1">
            <a:spLocks/>
          </p:cNvSpPr>
          <p:nvPr/>
        </p:nvSpPr>
        <p:spPr>
          <a:xfrm>
            <a:off x="495863" y="436385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15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FB07C91-9C97-49C9-A62E-0D71955916CB}"/>
              </a:ext>
            </a:extLst>
          </p:cNvPr>
          <p:cNvSpPr txBox="1">
            <a:spLocks/>
          </p:cNvSpPr>
          <p:nvPr/>
        </p:nvSpPr>
        <p:spPr>
          <a:xfrm>
            <a:off x="446702" y="534216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19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+ 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5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34929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running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time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heapsort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on 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array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already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in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about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163853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 33%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34%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 33%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5759"/>
              </p:ext>
            </p:extLst>
          </p:nvPr>
        </p:nvGraphicFramePr>
        <p:xfrm>
          <a:off x="2402840" y="273524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153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(Excellent)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80 - 89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(Good)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70 - 79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(Average)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60 - 69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(Sufficient)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(Fail)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2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4323</Words>
  <Application>Microsoft Macintosh PowerPoint</Application>
  <PresentationFormat>On-screen Show (4:3)</PresentationFormat>
  <Paragraphs>1849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Consolas</vt:lpstr>
      <vt:lpstr>Calibri</vt:lpstr>
      <vt:lpstr>Cambria Math</vt:lpstr>
      <vt:lpstr>Blackadder ITC</vt:lpstr>
      <vt:lpstr>Wingdings</vt:lpstr>
      <vt:lpstr>Office Theme</vt:lpstr>
      <vt:lpstr>1_Office Theme</vt:lpstr>
      <vt:lpstr>Algorithms and Data Structures </vt:lpstr>
      <vt:lpstr>Outline</vt:lpstr>
      <vt:lpstr>Course organization</vt:lpstr>
      <vt:lpstr>Lecturer</vt:lpstr>
      <vt:lpstr>Course context</vt:lpstr>
      <vt:lpstr>Course goals</vt:lpstr>
      <vt:lpstr>Course workload</vt:lpstr>
      <vt:lpstr>Grading</vt:lpstr>
      <vt:lpstr>Grading</vt:lpstr>
      <vt:lpstr>Academic Misconduct</vt:lpstr>
      <vt:lpstr>Course schedule</vt:lpstr>
      <vt:lpstr>Course schedule</vt:lpstr>
      <vt:lpstr>Course logistics</vt:lpstr>
      <vt:lpstr>Question policy</vt:lpstr>
      <vt:lpstr>Recap of algorithms: Exhaustive enumeration</vt:lpstr>
      <vt:lpstr>Square root</vt:lpstr>
      <vt:lpstr>Algorithm</vt:lpstr>
      <vt:lpstr>Square root algorithm</vt:lpstr>
      <vt:lpstr>Recap of algorithms: Gradient descent</vt:lpstr>
      <vt:lpstr>Least squares</vt:lpstr>
      <vt:lpstr>Least squares</vt:lpstr>
      <vt:lpstr>Example of the approximation error</vt:lpstr>
      <vt:lpstr>Least squares</vt:lpstr>
      <vt:lpstr>Gradient descent</vt:lpstr>
      <vt:lpstr>Gradient descent</vt:lpstr>
      <vt:lpstr>Recap of algorithms: 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Example of merging</vt:lpstr>
      <vt:lpstr>Merge sort</vt:lpstr>
      <vt:lpstr>Data structures and algorithms</vt:lpstr>
      <vt:lpstr>Close relation between data struct. and algorithms</vt:lpstr>
      <vt:lpstr>(Binary) heap</vt:lpstr>
      <vt:lpstr>Parent node, left and right nodes</vt:lpstr>
      <vt:lpstr>Parent node, left and right nodes</vt:lpstr>
      <vt:lpstr>Heap property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Complexity of heapifying</vt:lpstr>
      <vt:lpstr>Exercise</vt:lpstr>
      <vt:lpstr>Student task</vt:lpstr>
      <vt:lpstr>Build heap</vt:lpstr>
      <vt:lpstr>Build heap</vt:lpstr>
      <vt:lpstr>Build heap</vt:lpstr>
      <vt:lpstr>Build heap</vt:lpstr>
      <vt:lpstr>Build heap</vt:lpstr>
      <vt:lpstr>Build heap</vt:lpstr>
      <vt:lpstr>Build heap</vt:lpstr>
      <vt:lpstr>Complexity of heap building</vt:lpstr>
      <vt:lpstr>Exercise</vt:lpstr>
      <vt:lpstr>Student task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Complexity of heapsort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863</cp:revision>
  <dcterms:modified xsi:type="dcterms:W3CDTF">2025-02-28T19:20:11Z</dcterms:modified>
</cp:coreProperties>
</file>